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f131c5d9c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f131c5d9c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f131c5d9cf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f131c5d9c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f131c5d9c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f131c5d9c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f131c5d9c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f131c5d9c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f131c5d9cf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f131c5d9cf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f131c5d9c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f131c5d9c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f131c5d9c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f131c5d9c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f131c5d9cf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f131c5d9c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f131c5d9cf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f131c5d9cf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f131c5d9cf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f131c5d9cf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f10d4aab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f10d4aab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f131c5d9cf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f131c5d9cf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f131c5d9cf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f131c5d9cf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f131c5d9cf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f131c5d9cf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f131c5d9cf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f131c5d9cf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f131c5d9cf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f131c5d9cf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f10d4aab0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f10d4aab0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f10d4aab0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f10d4aab0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f10d4aab0b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f10d4aab0b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f10d4aab0b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f10d4aab0b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f131c5d9c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f131c5d9c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f131c5d9cf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f131c5d9c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f131c5d9c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f131c5d9c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statista.com/chart/18819/worldwide-market-share-of-leading-cloud-infrastructure-service-providers/" TargetMode="External"/><Relationship Id="rId4" Type="http://schemas.openxmlformats.org/officeDocument/2006/relationships/hyperlink" Target="https://aag-it.com/the-latest-cloud-computing-statistics/#:~:text=Microsoft%20Azure%20reached%20a%20market,the%20same%20point%20in%202021." TargetMode="External"/><Relationship Id="rId5" Type="http://schemas.openxmlformats.org/officeDocument/2006/relationships/hyperlink" Target="https://kinsta.com/google-cloud-market-shar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rgbClr val="4A86E8"/>
                </a:solidFill>
              </a:rPr>
              <a:t>Cloud</a:t>
            </a:r>
            <a:endParaRPr>
              <a:solidFill>
                <a:srgbClr val="4A86E8"/>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Clr>
                <a:schemeClr val="dk1"/>
              </a:buClr>
              <a:buSzPct val="57023"/>
              <a:buFont typeface="Arial"/>
              <a:buNone/>
            </a:pPr>
            <a:r>
              <a:rPr lang="en-GB" sz="1929">
                <a:solidFill>
                  <a:schemeClr val="accent1"/>
                </a:solidFill>
              </a:rPr>
              <a:t>SaaS providers </a:t>
            </a:r>
            <a:endParaRPr sz="1929">
              <a:solidFill>
                <a:schemeClr val="accent1"/>
              </a:solidFill>
            </a:endParaRPr>
          </a:p>
          <a:p>
            <a:pPr indent="0" lvl="0" marL="0" rtl="0" algn="l">
              <a:spcBef>
                <a:spcPts val="1200"/>
              </a:spcBef>
              <a:spcAft>
                <a:spcPts val="0"/>
              </a:spcAft>
              <a:buClr>
                <a:schemeClr val="dk1"/>
              </a:buClr>
              <a:buSzPct val="57023"/>
              <a:buFont typeface="Arial"/>
              <a:buNone/>
            </a:pPr>
            <a:r>
              <a:rPr lang="en-GB" sz="1929">
                <a:solidFill>
                  <a:schemeClr val="accent1"/>
                </a:solidFill>
              </a:rPr>
              <a:t>SaaS solutions are perhaps the most familiar and make up the fastest growing services in the cloud market. CSPs deliver ready-to-use applications and are responsible for maintaining and managing everything, from hardware and maintenance to development, scaling, and delivery. For example, you probably use many of the SaaS productivity applications in Google Workspace every day, such as Gmail, Calendar, Docs, and Drive. </a:t>
            </a:r>
            <a:endParaRPr sz="1929">
              <a:solidFill>
                <a:schemeClr val="accent1"/>
              </a:solidFill>
            </a:endParaRPr>
          </a:p>
          <a:p>
            <a:pPr indent="0" lvl="0" marL="0" rtl="0" algn="l">
              <a:spcBef>
                <a:spcPts val="1200"/>
              </a:spcBef>
              <a:spcAft>
                <a:spcPts val="0"/>
              </a:spcAft>
              <a:buClr>
                <a:schemeClr val="dk1"/>
              </a:buClr>
              <a:buSzPct val="57023"/>
              <a:buFont typeface="Arial"/>
              <a:buNone/>
            </a:pPr>
            <a:r>
              <a:rPr lang="en-GB" sz="1929">
                <a:solidFill>
                  <a:schemeClr val="accent1"/>
                </a:solidFill>
              </a:rPr>
              <a:t>While these are the most common categories, they do not fully describe all of the types of services currently offered by CSPs. Many top cloud service providers are continuously developing new cloud-based services around emerging technologies like containerization, edge computing, machine learning, and Kubernetes. </a:t>
            </a:r>
            <a:endParaRPr sz="1929">
              <a:solidFill>
                <a:schemeClr val="accent1"/>
              </a:solidFill>
            </a:endParaRPr>
          </a:p>
          <a:p>
            <a:pPr indent="0" lvl="0" marL="0" rtl="0" algn="l">
              <a:spcBef>
                <a:spcPts val="1200"/>
              </a:spcBef>
              <a:spcAft>
                <a:spcPts val="0"/>
              </a:spcAft>
              <a:buClr>
                <a:schemeClr val="dk1"/>
              </a:buClr>
              <a:buSzPct val="57023"/>
              <a:buFont typeface="Arial"/>
              <a:buNone/>
            </a:pPr>
            <a:r>
              <a:t/>
            </a:r>
            <a:endParaRPr sz="1929">
              <a:solidFill>
                <a:schemeClr val="accent1"/>
              </a:solidFill>
            </a:endParaRPr>
          </a:p>
          <a:p>
            <a:pPr indent="0" lvl="0" marL="0" rtl="0" algn="l">
              <a:spcBef>
                <a:spcPts val="1200"/>
              </a:spcBef>
              <a:spcAft>
                <a:spcPts val="1200"/>
              </a:spcAft>
              <a:buNone/>
            </a:pPr>
            <a:r>
              <a:t/>
            </a:r>
            <a:endParaRPr sz="1929">
              <a:solidFill>
                <a:schemeClr val="accen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28571"/>
              </a:lnSpc>
              <a:spcBef>
                <a:spcPts val="0"/>
              </a:spcBef>
              <a:spcAft>
                <a:spcPts val="0"/>
              </a:spcAft>
              <a:buClr>
                <a:schemeClr val="dk1"/>
              </a:buClr>
              <a:buSzPct val="52380"/>
              <a:buFont typeface="Arial"/>
              <a:buNone/>
            </a:pPr>
            <a:r>
              <a:rPr lang="en-GB" sz="2100">
                <a:solidFill>
                  <a:schemeClr val="accent1"/>
                </a:solidFill>
                <a:latin typeface="Roboto"/>
                <a:ea typeface="Roboto"/>
                <a:cs typeface="Roboto"/>
                <a:sym typeface="Roboto"/>
              </a:rPr>
              <a:t>Cloud service provider examples</a:t>
            </a:r>
            <a:endParaRPr/>
          </a:p>
        </p:txBody>
      </p:sp>
      <p:sp>
        <p:nvSpPr>
          <p:cNvPr id="109" name="Google Shape;109;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55555"/>
              </a:lnSpc>
              <a:spcBef>
                <a:spcPts val="1800"/>
              </a:spcBef>
              <a:spcAft>
                <a:spcPts val="0"/>
              </a:spcAft>
              <a:buClr>
                <a:schemeClr val="dk1"/>
              </a:buClr>
              <a:buSzPts val="1100"/>
              <a:buFont typeface="Arial"/>
              <a:buNone/>
            </a:pPr>
            <a:r>
              <a:rPr lang="en-GB" sz="1350">
                <a:solidFill>
                  <a:schemeClr val="accent1"/>
                </a:solidFill>
                <a:highlight>
                  <a:srgbClr val="FFFFFF"/>
                </a:highlight>
                <a:latin typeface="Roboto"/>
                <a:ea typeface="Roboto"/>
                <a:cs typeface="Roboto"/>
                <a:sym typeface="Roboto"/>
              </a:rPr>
              <a:t>The CSP market includes cloud providers of all shapes and sizes. The big three—Google Cloud, Microsoft Azure, and Amazon Web Services (AWS)—are considered the established leaders. However, there are a host of other smaller or niche players that offer cloud services as well, including IBM, Alibaba, Oracle, Red Hat, DigitalOcean, and Rackspace. </a:t>
            </a:r>
            <a:endParaRPr sz="1350">
              <a:solidFill>
                <a:schemeClr val="accent1"/>
              </a:solidFill>
              <a:highlight>
                <a:srgbClr val="FFFFFF"/>
              </a:highlight>
              <a:latin typeface="Roboto"/>
              <a:ea typeface="Roboto"/>
              <a:cs typeface="Roboto"/>
              <a:sym typeface="Roboto"/>
            </a:endParaRPr>
          </a:p>
          <a:p>
            <a:pPr indent="0" lvl="0" marL="0" rtl="0" algn="l">
              <a:lnSpc>
                <a:spcPct val="155555"/>
              </a:lnSpc>
              <a:spcBef>
                <a:spcPts val="1800"/>
              </a:spcBef>
              <a:spcAft>
                <a:spcPts val="0"/>
              </a:spcAft>
              <a:buClr>
                <a:schemeClr val="dk1"/>
              </a:buClr>
              <a:buSzPts val="1100"/>
              <a:buFont typeface="Arial"/>
              <a:buNone/>
            </a:pPr>
            <a:r>
              <a:t/>
            </a:r>
            <a:endParaRPr sz="1350">
              <a:solidFill>
                <a:schemeClr val="dk1"/>
              </a:solidFill>
              <a:latin typeface="Roboto"/>
              <a:ea typeface="Roboto"/>
              <a:cs typeface="Roboto"/>
              <a:sym typeface="Roboto"/>
            </a:endParaRPr>
          </a:p>
          <a:p>
            <a:pPr indent="0" lvl="0" marL="0" rtl="0" algn="l">
              <a:spcBef>
                <a:spcPts val="18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n-GB" sz="2083">
                <a:solidFill>
                  <a:srgbClr val="4A86E8"/>
                </a:solidFill>
                <a:latin typeface="Lato"/>
                <a:ea typeface="Lato"/>
                <a:cs typeface="Lato"/>
                <a:sym typeface="Lato"/>
              </a:rPr>
              <a:t>Comparison between AWS, Azure and GCP</a:t>
            </a:r>
            <a:endParaRPr sz="3133"/>
          </a:p>
        </p:txBody>
      </p:sp>
      <p:sp>
        <p:nvSpPr>
          <p:cNvPr id="115" name="Google Shape;115;p24"/>
          <p:cNvSpPr txBox="1"/>
          <p:nvPr>
            <p:ph idx="1" type="body"/>
          </p:nvPr>
        </p:nvSpPr>
        <p:spPr>
          <a:xfrm>
            <a:off x="111975" y="1017725"/>
            <a:ext cx="8720400" cy="4017600"/>
          </a:xfrm>
          <a:prstGeom prst="rect">
            <a:avLst/>
          </a:prstGeom>
        </p:spPr>
        <p:txBody>
          <a:bodyPr anchorCtr="0" anchor="t" bIns="91425" lIns="91425" spcFirstLastPara="1" rIns="91425" wrap="square" tIns="91425">
            <a:noAutofit/>
          </a:bodyPr>
          <a:lstStyle/>
          <a:p>
            <a:pPr indent="0" lvl="0" marL="0" rtl="0" algn="l">
              <a:lnSpc>
                <a:spcPct val="140000"/>
              </a:lnSpc>
              <a:spcBef>
                <a:spcPts val="1200"/>
              </a:spcBef>
              <a:spcAft>
                <a:spcPts val="0"/>
              </a:spcAft>
              <a:buClr>
                <a:schemeClr val="dk1"/>
              </a:buClr>
              <a:buSzPts val="935"/>
              <a:buFont typeface="Arial"/>
              <a:buNone/>
            </a:pPr>
            <a:r>
              <a:rPr lang="en-GB" sz="1220">
                <a:solidFill>
                  <a:schemeClr val="accent1"/>
                </a:solidFill>
                <a:highlight>
                  <a:srgbClr val="F9FAFE"/>
                </a:highlight>
              </a:rPr>
              <a:t>AWS, Azure, and GCP are the largest cloud providers in the market today, but each has their own nuances and background. Here’s some basic information about each provider before we dive into the specifics around how they differ:</a:t>
            </a:r>
            <a:endParaRPr sz="1220">
              <a:solidFill>
                <a:schemeClr val="accent1"/>
              </a:solidFill>
              <a:highlight>
                <a:srgbClr val="F9FAFE"/>
              </a:highlight>
            </a:endParaRPr>
          </a:p>
          <a:p>
            <a:pPr indent="0" lvl="0" marL="0" rtl="0" algn="l">
              <a:lnSpc>
                <a:spcPct val="140000"/>
              </a:lnSpc>
              <a:spcBef>
                <a:spcPts val="1200"/>
              </a:spcBef>
              <a:spcAft>
                <a:spcPts val="0"/>
              </a:spcAft>
              <a:buClr>
                <a:schemeClr val="dk1"/>
              </a:buClr>
              <a:buSzPts val="935"/>
              <a:buFont typeface="Arial"/>
              <a:buNone/>
            </a:pPr>
            <a:r>
              <a:rPr lang="en-GB" sz="1220">
                <a:solidFill>
                  <a:schemeClr val="accent1"/>
                </a:solidFill>
                <a:highlight>
                  <a:srgbClr val="F9FAFE"/>
                </a:highlight>
              </a:rPr>
              <a:t>Amazon Web Services (AWS) is the cloud infrastructure provider from Amazon. AWS was founded in 2006 and is now the leading cloud provider in the world, with a market share of </a:t>
            </a:r>
            <a:r>
              <a:rPr lang="en-GB" sz="1220">
                <a:solidFill>
                  <a:schemeClr val="accent1"/>
                </a:solidFill>
                <a:highlight>
                  <a:srgbClr val="F9FAFE"/>
                </a:highlight>
                <a:uFill>
                  <a:noFill/>
                </a:uFill>
                <a:hlinkClick r:id="rId3">
                  <a:extLst>
                    <a:ext uri="{A12FA001-AC4F-418D-AE19-62706E023703}">
                      <ahyp:hlinkClr val="tx"/>
                    </a:ext>
                  </a:extLst>
                </a:hlinkClick>
              </a:rPr>
              <a:t>32%</a:t>
            </a:r>
            <a:r>
              <a:rPr lang="en-GB" sz="1220">
                <a:solidFill>
                  <a:schemeClr val="accent1"/>
                </a:solidFill>
                <a:highlight>
                  <a:srgbClr val="F9FAFE"/>
                </a:highlight>
              </a:rPr>
              <a:t> in Q1 2023. AWS offers a wide range of services, including compute, storage, networking, databases, analytics, machine learning, and artificial intelligence. AWS is used by a wide range of businesses, from small businesses to large enterprises.</a:t>
            </a:r>
            <a:endParaRPr sz="1220">
              <a:solidFill>
                <a:schemeClr val="accent1"/>
              </a:solidFill>
              <a:highlight>
                <a:srgbClr val="F9FAFE"/>
              </a:highlight>
            </a:endParaRPr>
          </a:p>
          <a:p>
            <a:pPr indent="0" lvl="0" marL="0" rtl="0" algn="l">
              <a:lnSpc>
                <a:spcPct val="140000"/>
              </a:lnSpc>
              <a:spcBef>
                <a:spcPts val="1200"/>
              </a:spcBef>
              <a:spcAft>
                <a:spcPts val="0"/>
              </a:spcAft>
              <a:buClr>
                <a:schemeClr val="dk1"/>
              </a:buClr>
              <a:buSzPts val="935"/>
              <a:buFont typeface="Arial"/>
              <a:buNone/>
            </a:pPr>
            <a:r>
              <a:rPr lang="en-GB" sz="1220">
                <a:solidFill>
                  <a:schemeClr val="accent1"/>
                </a:solidFill>
                <a:highlight>
                  <a:srgbClr val="F9FAFE"/>
                </a:highlight>
              </a:rPr>
              <a:t>Microsoft Azure, which was first launched in 2010 from the Microsoft Corporation, is the second-largest cloud provider in the global cloud market, with a market share of </a:t>
            </a:r>
            <a:r>
              <a:rPr lang="en-GB" sz="1220">
                <a:solidFill>
                  <a:schemeClr val="accent1"/>
                </a:solidFill>
                <a:highlight>
                  <a:srgbClr val="F9FAFE"/>
                </a:highlight>
                <a:uFill>
                  <a:noFill/>
                </a:uFill>
                <a:hlinkClick r:id="rId4">
                  <a:extLst>
                    <a:ext uri="{A12FA001-AC4F-418D-AE19-62706E023703}">
                      <ahyp:hlinkClr val="tx"/>
                    </a:ext>
                  </a:extLst>
                </a:hlinkClick>
              </a:rPr>
              <a:t>23%</a:t>
            </a:r>
            <a:r>
              <a:rPr lang="en-GB" sz="1220">
                <a:solidFill>
                  <a:schemeClr val="accent1"/>
                </a:solidFill>
                <a:highlight>
                  <a:srgbClr val="F9FAFE"/>
                </a:highlight>
              </a:rPr>
              <a:t> in Q1 2023. Azure offers a wide range of services, similar to AWS, but specializes in Windows-based compute and works well with other Microsoft services.</a:t>
            </a:r>
            <a:endParaRPr sz="1220">
              <a:solidFill>
                <a:schemeClr val="accent1"/>
              </a:solidFill>
              <a:highlight>
                <a:srgbClr val="F9FAFE"/>
              </a:highlight>
            </a:endParaRPr>
          </a:p>
          <a:p>
            <a:pPr indent="0" lvl="0" marL="0" rtl="0" algn="l">
              <a:lnSpc>
                <a:spcPct val="140000"/>
              </a:lnSpc>
              <a:spcBef>
                <a:spcPts val="1200"/>
              </a:spcBef>
              <a:spcAft>
                <a:spcPts val="0"/>
              </a:spcAft>
              <a:buClr>
                <a:schemeClr val="dk1"/>
              </a:buClr>
              <a:buSzPts val="935"/>
              <a:buFont typeface="Arial"/>
              <a:buNone/>
            </a:pPr>
            <a:r>
              <a:rPr lang="en-GB" sz="1220">
                <a:solidFill>
                  <a:schemeClr val="accent1"/>
                </a:solidFill>
                <a:highlight>
                  <a:srgbClr val="F9FAFE"/>
                </a:highlight>
              </a:rPr>
              <a:t>Google Cloud Platform (GCP) was started by Google in 2011 and is the third-largest cloud provider in the world, with a market share of </a:t>
            </a:r>
            <a:r>
              <a:rPr lang="en-GB" sz="1220">
                <a:solidFill>
                  <a:schemeClr val="accent1"/>
                </a:solidFill>
                <a:highlight>
                  <a:srgbClr val="F9FAFE"/>
                </a:highlight>
                <a:uFill>
                  <a:noFill/>
                </a:uFill>
                <a:hlinkClick r:id="rId5">
                  <a:extLst>
                    <a:ext uri="{A12FA001-AC4F-418D-AE19-62706E023703}">
                      <ahyp:hlinkClr val="tx"/>
                    </a:ext>
                  </a:extLst>
                </a:hlinkClick>
              </a:rPr>
              <a:t>9%</a:t>
            </a:r>
            <a:r>
              <a:rPr lang="en-GB" sz="1220">
                <a:solidFill>
                  <a:schemeClr val="accent1"/>
                </a:solidFill>
                <a:highlight>
                  <a:srgbClr val="F9FAFE"/>
                </a:highlight>
              </a:rPr>
              <a:t> in Q1 2023. GCP offers a wide range of services, similar to AWS and Azure, however has fewer data centers than AWS and Azure and has solutions that are considered friendly for DevOps.</a:t>
            </a:r>
            <a:endParaRPr sz="1220">
              <a:solidFill>
                <a:schemeClr val="accent1"/>
              </a:solidFill>
              <a:highlight>
                <a:srgbClr val="F9FAFE"/>
              </a:highlight>
            </a:endParaRPr>
          </a:p>
          <a:p>
            <a:pPr indent="0" lvl="0" marL="0" rtl="0" algn="l">
              <a:lnSpc>
                <a:spcPct val="105000"/>
              </a:lnSpc>
              <a:spcBef>
                <a:spcPts val="1200"/>
              </a:spcBef>
              <a:spcAft>
                <a:spcPts val="1200"/>
              </a:spcAft>
              <a:buSzPts val="935"/>
              <a:buNone/>
            </a:pPr>
            <a:r>
              <a:t/>
            </a:r>
            <a:endParaRPr sz="1729">
              <a:solidFill>
                <a:schemeClr val="accen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n-GB" sz="1972">
                <a:solidFill>
                  <a:srgbClr val="4A86E8"/>
                </a:solidFill>
                <a:latin typeface="Lato"/>
                <a:ea typeface="Lato"/>
                <a:cs typeface="Lato"/>
                <a:sym typeface="Lato"/>
              </a:rPr>
              <a:t>Types of Cloud - Public, Private and Hybrid</a:t>
            </a:r>
            <a:endParaRPr sz="3022"/>
          </a:p>
        </p:txBody>
      </p:sp>
      <p:pic>
        <p:nvPicPr>
          <p:cNvPr id="121" name="Google Shape;121;p25"/>
          <p:cNvPicPr preferRelativeResize="0"/>
          <p:nvPr/>
        </p:nvPicPr>
        <p:blipFill>
          <a:blip r:embed="rId3">
            <a:alphaModFix/>
          </a:blip>
          <a:stretch>
            <a:fillRect/>
          </a:stretch>
        </p:blipFill>
        <p:spPr>
          <a:xfrm>
            <a:off x="311700" y="905900"/>
            <a:ext cx="7931264" cy="39908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6"/>
          <p:cNvSpPr txBox="1"/>
          <p:nvPr>
            <p:ph type="title"/>
          </p:nvPr>
        </p:nvSpPr>
        <p:spPr>
          <a:xfrm>
            <a:off x="311700" y="214800"/>
            <a:ext cx="8520600" cy="497100"/>
          </a:xfrm>
          <a:prstGeom prst="rect">
            <a:avLst/>
          </a:prstGeom>
        </p:spPr>
        <p:txBody>
          <a:bodyPr anchorCtr="0" anchor="t" bIns="91425" lIns="91425" spcFirstLastPara="1" rIns="91425" wrap="square" tIns="91425">
            <a:normAutofit/>
          </a:bodyPr>
          <a:lstStyle/>
          <a:p>
            <a:pPr indent="0" lvl="0" marL="457200" rtl="0" algn="l">
              <a:lnSpc>
                <a:spcPct val="115000"/>
              </a:lnSpc>
              <a:spcBef>
                <a:spcPts val="0"/>
              </a:spcBef>
              <a:spcAft>
                <a:spcPts val="1200"/>
              </a:spcAft>
              <a:buNone/>
            </a:pPr>
            <a:r>
              <a:rPr lang="en-GB" sz="1972">
                <a:solidFill>
                  <a:srgbClr val="4A86E8"/>
                </a:solidFill>
                <a:latin typeface="Lato"/>
                <a:ea typeface="Lato"/>
                <a:cs typeface="Lato"/>
                <a:sym typeface="Lato"/>
              </a:rPr>
              <a:t>Management Console</a:t>
            </a:r>
            <a:endParaRPr sz="3022"/>
          </a:p>
        </p:txBody>
      </p:sp>
      <p:sp>
        <p:nvSpPr>
          <p:cNvPr id="127" name="Google Shape;127;p26"/>
          <p:cNvSpPr txBox="1"/>
          <p:nvPr>
            <p:ph idx="1" type="body"/>
          </p:nvPr>
        </p:nvSpPr>
        <p:spPr>
          <a:xfrm>
            <a:off x="311700" y="860850"/>
            <a:ext cx="8520600" cy="3708000"/>
          </a:xfrm>
          <a:prstGeom prst="rect">
            <a:avLst/>
          </a:prstGeom>
        </p:spPr>
        <p:txBody>
          <a:bodyPr anchorCtr="0" anchor="t" bIns="91425" lIns="91425" spcFirstLastPara="1" rIns="91425" wrap="square" tIns="91425">
            <a:noAutofit/>
          </a:bodyPr>
          <a:lstStyle/>
          <a:p>
            <a:pPr indent="0" lvl="0" marL="0" rtl="0" algn="l">
              <a:lnSpc>
                <a:spcPct val="157000"/>
              </a:lnSpc>
              <a:spcBef>
                <a:spcPts val="600"/>
              </a:spcBef>
              <a:spcAft>
                <a:spcPts val="0"/>
              </a:spcAft>
              <a:buClr>
                <a:schemeClr val="dk1"/>
              </a:buClr>
              <a:buSzPts val="1100"/>
              <a:buFont typeface="Arial"/>
              <a:buNone/>
            </a:pPr>
            <a:r>
              <a:rPr lang="en-GB" sz="1450">
                <a:solidFill>
                  <a:schemeClr val="accent1"/>
                </a:solidFill>
                <a:highlight>
                  <a:srgbClr val="FFFFFF"/>
                </a:highlight>
              </a:rPr>
              <a:t>The AWS Management Console is a web-based application that lets users access the broad range of services included in the Amazon Web Services (AWS) platform. It also provides easy navigation and centralized access to these services.</a:t>
            </a:r>
            <a:endParaRPr sz="1450">
              <a:solidFill>
                <a:schemeClr val="accent1"/>
              </a:solidFill>
              <a:highlight>
                <a:srgbClr val="FFFFFF"/>
              </a:highlight>
            </a:endParaRPr>
          </a:p>
          <a:p>
            <a:pPr indent="0" lvl="0" marL="0" rtl="0" algn="l">
              <a:lnSpc>
                <a:spcPct val="157000"/>
              </a:lnSpc>
              <a:spcBef>
                <a:spcPts val="2000"/>
              </a:spcBef>
              <a:spcAft>
                <a:spcPts val="2000"/>
              </a:spcAft>
              <a:buNone/>
            </a:pPr>
            <a:r>
              <a:rPr lang="en-GB" sz="1450">
                <a:solidFill>
                  <a:schemeClr val="accent1"/>
                </a:solidFill>
                <a:highlight>
                  <a:srgbClr val="FFFFFF"/>
                </a:highlight>
              </a:rPr>
              <a:t>The built-in interface of the AWS Management Console enables customers to perform certain AWS-related tasks such as provisioning resources, launching instances, setting up load balancers and creating or managing Amazon Simple Storage Service (S3) buckets. Users can customize the Console Home page by adding, removing and rearranging widgets, such as "Recently visited," "AWS Health" and "AWS Trusted Advisor."</a:t>
            </a:r>
            <a:endParaRPr sz="1900">
              <a:solidFill>
                <a:schemeClr val="accen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n-GB" sz="2083">
                <a:solidFill>
                  <a:srgbClr val="4A86E8"/>
                </a:solidFill>
                <a:latin typeface="Lato"/>
                <a:ea typeface="Lato"/>
                <a:cs typeface="Lato"/>
                <a:sym typeface="Lato"/>
              </a:rPr>
              <a:t>Access Management</a:t>
            </a:r>
            <a:endParaRPr sz="3133"/>
          </a:p>
        </p:txBody>
      </p:sp>
      <p:sp>
        <p:nvSpPr>
          <p:cNvPr id="133" name="Google Shape;133;p27"/>
          <p:cNvSpPr txBox="1"/>
          <p:nvPr>
            <p:ph idx="1" type="body"/>
          </p:nvPr>
        </p:nvSpPr>
        <p:spPr>
          <a:xfrm>
            <a:off x="311700" y="1152475"/>
            <a:ext cx="8520600" cy="3774600"/>
          </a:xfrm>
          <a:prstGeom prst="rect">
            <a:avLst/>
          </a:prstGeom>
          <a:solidFill>
            <a:srgbClr val="F9FAFE"/>
          </a:solidFill>
          <a:ln cap="flat" cmpd="sng" w="9525">
            <a:solidFill>
              <a:srgbClr val="1A73E8"/>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200"/>
              </a:spcAft>
              <a:buNone/>
            </a:pPr>
            <a:r>
              <a:rPr lang="en-GB">
                <a:solidFill>
                  <a:schemeClr val="accent1"/>
                </a:solidFill>
                <a:highlight>
                  <a:srgbClr val="F9FAFE"/>
                </a:highlight>
              </a:rPr>
              <a:t>Identity and Access Management (IAM) manages Amazon Web Services (AWS) users and their access to AWS accounts and services. It controls the level of access a user can have over an AWS account &amp; set users, grant permission, and allows a user to use different features of an AWS account. Identity and access management is mainly used to manage users, groups, roles, and Access policies The account we created to sign in to Amazon web services is known as the root account and it holds all the administrative rights and has access to all parts of the account. The new user created an AWS account, by default they have no access to any services in the account &amp; it is done with the help of IAM that the root account holder can implement access policies and grant permission to the user to access certain services.</a:t>
            </a:r>
            <a:endParaRPr>
              <a:solidFill>
                <a:schemeClr val="accent1"/>
              </a:solidFill>
              <a:highlight>
                <a:srgbClr val="F9FAFE"/>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9" name="Google Shape;139;p28"/>
          <p:cNvPicPr preferRelativeResize="0"/>
          <p:nvPr/>
        </p:nvPicPr>
        <p:blipFill>
          <a:blip r:embed="rId3">
            <a:alphaModFix/>
          </a:blip>
          <a:stretch>
            <a:fillRect/>
          </a:stretch>
        </p:blipFill>
        <p:spPr>
          <a:xfrm>
            <a:off x="0" y="633525"/>
            <a:ext cx="8448425" cy="42242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Clr>
                <a:schemeClr val="dk1"/>
              </a:buClr>
              <a:buSzPct val="54395"/>
              <a:buFont typeface="Arial"/>
              <a:buNone/>
            </a:pPr>
            <a:r>
              <a:rPr lang="en-GB" sz="2022">
                <a:solidFill>
                  <a:schemeClr val="accent1"/>
                </a:solidFill>
              </a:rPr>
              <a:t>How IAM Works?</a:t>
            </a:r>
            <a:endParaRPr sz="3022">
              <a:solidFill>
                <a:schemeClr val="accent1"/>
              </a:solidFill>
            </a:endParaRPr>
          </a:p>
        </p:txBody>
      </p:sp>
      <p:sp>
        <p:nvSpPr>
          <p:cNvPr id="145" name="Google Shape;145;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t/>
            </a:r>
            <a:endParaRPr>
              <a:solidFill>
                <a:schemeClr val="accent1"/>
              </a:solidFill>
            </a:endParaRPr>
          </a:p>
          <a:p>
            <a:pPr indent="0" lvl="0" marL="0" rtl="0" algn="l">
              <a:spcBef>
                <a:spcPts val="1200"/>
              </a:spcBef>
              <a:spcAft>
                <a:spcPts val="0"/>
              </a:spcAft>
              <a:buClr>
                <a:schemeClr val="dk1"/>
              </a:buClr>
              <a:buSzPts val="1100"/>
              <a:buFont typeface="Arial"/>
              <a:buNone/>
            </a:pPr>
            <a:r>
              <a:rPr lang="en-GB">
                <a:solidFill>
                  <a:schemeClr val="accent1"/>
                </a:solidFill>
              </a:rPr>
              <a:t>IAM verifies that a user or service has the necessary authorization to access a particular service in the AWS cloud. We can also use IAM to grant the right level of access to specific users, groups, or services. For example, we can use IAM to enable an EC2 instance to access S3 buckets by requesting fine-grained permissions.</a:t>
            </a:r>
            <a:endParaRPr>
              <a:solidFill>
                <a:schemeClr val="accent1"/>
              </a:solidFill>
            </a:endParaRPr>
          </a:p>
          <a:p>
            <a:pPr indent="0" lvl="0" marL="0" rtl="0" algn="l">
              <a:spcBef>
                <a:spcPts val="1200"/>
              </a:spcBef>
              <a:spcAft>
                <a:spcPts val="1200"/>
              </a:spcAft>
              <a:buNone/>
            </a:pPr>
            <a:r>
              <a:t/>
            </a:r>
            <a:endParaRPr>
              <a:solidFill>
                <a:schemeClr val="accen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Clr>
                <a:schemeClr val="dk1"/>
              </a:buClr>
              <a:buSzPct val="61111"/>
              <a:buFont typeface="Arial"/>
              <a:buNone/>
            </a:pPr>
            <a:r>
              <a:rPr lang="en-GB" sz="1800">
                <a:solidFill>
                  <a:schemeClr val="accent1"/>
                </a:solidFill>
              </a:rPr>
              <a:t>What Does IAM Do?</a:t>
            </a:r>
            <a:endParaRPr>
              <a:solidFill>
                <a:schemeClr val="accent1"/>
              </a:solidFill>
            </a:endParaRPr>
          </a:p>
        </p:txBody>
      </p:sp>
      <p:sp>
        <p:nvSpPr>
          <p:cNvPr id="151" name="Google Shape;151;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Clr>
                <a:schemeClr val="dk1"/>
              </a:buClr>
              <a:buSzPct val="61111"/>
              <a:buFont typeface="Arial"/>
              <a:buNone/>
            </a:pPr>
            <a:r>
              <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With the help of IAM, we perform the following </a:t>
            </a:r>
            <a:endParaRPr>
              <a:solidFill>
                <a:schemeClr val="accent1"/>
              </a:solidFill>
            </a:endParaRPr>
          </a:p>
          <a:p>
            <a:pPr indent="0" lvl="0" marL="0" rtl="0" algn="l">
              <a:spcBef>
                <a:spcPts val="1200"/>
              </a:spcBef>
              <a:spcAft>
                <a:spcPts val="0"/>
              </a:spcAft>
              <a:buClr>
                <a:schemeClr val="dk1"/>
              </a:buClr>
              <a:buSzPct val="61111"/>
              <a:buFont typeface="Arial"/>
              <a:buNone/>
            </a:pPr>
            <a:r>
              <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IAM Identities</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IAM Identities assists us in controlling which users can access which services and resources in the AWS Console and also we can assign policies to the users, groups, and roles. The IAM Identities can be created by using the Root user </a:t>
            </a:r>
            <a:endParaRPr>
              <a:solidFill>
                <a:schemeClr val="accent1"/>
              </a:solidFill>
            </a:endParaRPr>
          </a:p>
          <a:p>
            <a:pPr indent="0" lvl="0" marL="0" rtl="0" algn="l">
              <a:spcBef>
                <a:spcPts val="1200"/>
              </a:spcBef>
              <a:spcAft>
                <a:spcPts val="0"/>
              </a:spcAft>
              <a:buClr>
                <a:schemeClr val="dk1"/>
              </a:buClr>
              <a:buSzPct val="61111"/>
              <a:buFont typeface="Arial"/>
              <a:buNone/>
            </a:pPr>
            <a:r>
              <a:t/>
            </a:r>
            <a:endParaRPr>
              <a:solidFill>
                <a:schemeClr val="accent1"/>
              </a:solidFill>
            </a:endParaRPr>
          </a:p>
          <a:p>
            <a:pPr indent="0" lvl="0" marL="0" rtl="0" algn="l">
              <a:spcBef>
                <a:spcPts val="1200"/>
              </a:spcBef>
              <a:spcAft>
                <a:spcPts val="1200"/>
              </a:spcAft>
              <a:buNone/>
            </a:pPr>
            <a:r>
              <a:t/>
            </a:r>
            <a:endParaRPr>
              <a:solidFill>
                <a:schemeClr val="accen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Clr>
                <a:schemeClr val="dk1"/>
              </a:buClr>
              <a:buSzPct val="61111"/>
              <a:buFont typeface="Arial"/>
              <a:buNone/>
            </a:pPr>
            <a:r>
              <a:rPr lang="en-GB">
                <a:solidFill>
                  <a:schemeClr val="accent1"/>
                </a:solidFill>
              </a:rPr>
              <a:t>IAM Identities Classified As</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IAM Users</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IAM Groups</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IAM Roles</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Root user </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The root user will automatically be created and granted unrestricted rights. We can create an admin user with fewer powers to control the entire Amazon account.</a:t>
            </a:r>
            <a:endParaRPr>
              <a:solidFill>
                <a:schemeClr val="accent1"/>
              </a:solidFill>
            </a:endParaRPr>
          </a:p>
          <a:p>
            <a:pPr indent="0" lvl="0" marL="0" rtl="0" algn="l">
              <a:spcBef>
                <a:spcPts val="1200"/>
              </a:spcBef>
              <a:spcAft>
                <a:spcPts val="0"/>
              </a:spcAft>
              <a:buClr>
                <a:schemeClr val="dk1"/>
              </a:buClr>
              <a:buSzPct val="61111"/>
              <a:buFont typeface="Arial"/>
              <a:buNone/>
            </a:pPr>
            <a:r>
              <a:t/>
            </a:r>
            <a:endParaRPr>
              <a:solidFill>
                <a:schemeClr val="accent1"/>
              </a:solidFill>
            </a:endParaRPr>
          </a:p>
          <a:p>
            <a:pPr indent="0" lvl="0" marL="0" rtl="0" algn="l">
              <a:spcBef>
                <a:spcPts val="1200"/>
              </a:spcBef>
              <a:spcAft>
                <a:spcPts val="1200"/>
              </a:spcAft>
              <a:buNone/>
            </a:pPr>
            <a:r>
              <a:t/>
            </a:r>
            <a:endParaRPr>
              <a:solidFill>
                <a:schemeClr val="accen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0000FF"/>
                </a:solidFill>
              </a:rPr>
              <a:t>Agenda</a:t>
            </a:r>
            <a:endParaRPr>
              <a:solidFill>
                <a:srgbClr val="0000FF"/>
              </a:solidFill>
            </a:endParaRPr>
          </a:p>
        </p:txBody>
      </p:sp>
      <p:sp>
        <p:nvSpPr>
          <p:cNvPr id="60" name="Google Shape;60;p14"/>
          <p:cNvSpPr txBox="1"/>
          <p:nvPr>
            <p:ph idx="1" type="body"/>
          </p:nvPr>
        </p:nvSpPr>
        <p:spPr>
          <a:xfrm>
            <a:off x="121325" y="1152475"/>
            <a:ext cx="8711100" cy="3815700"/>
          </a:xfrm>
          <a:prstGeom prst="rect">
            <a:avLst/>
          </a:prstGeom>
        </p:spPr>
        <p:txBody>
          <a:bodyPr anchorCtr="0" anchor="t" bIns="91425" lIns="91425" spcFirstLastPara="1" rIns="91425" wrap="square" tIns="91425">
            <a:normAutofit/>
          </a:bodyPr>
          <a:lstStyle/>
          <a:p>
            <a:pPr indent="-314325" lvl="0" marL="457200" rtl="0" algn="l">
              <a:spcBef>
                <a:spcPts val="0"/>
              </a:spcBef>
              <a:spcAft>
                <a:spcPts val="0"/>
              </a:spcAft>
              <a:buClr>
                <a:srgbClr val="4A86E8"/>
              </a:buClr>
              <a:buSzPts val="1350"/>
              <a:buFont typeface="Lato"/>
              <a:buAutoNum type="arabicPeriod"/>
            </a:pPr>
            <a:r>
              <a:rPr lang="en-GB" sz="1350">
                <a:solidFill>
                  <a:srgbClr val="4A86E8"/>
                </a:solidFill>
                <a:latin typeface="Lato"/>
                <a:ea typeface="Lato"/>
                <a:cs typeface="Lato"/>
                <a:sym typeface="Lato"/>
              </a:rPr>
              <a:t> I</a:t>
            </a:r>
            <a:r>
              <a:rPr lang="en-GB" sz="1750">
                <a:solidFill>
                  <a:srgbClr val="4A86E8"/>
                </a:solidFill>
                <a:latin typeface="Lato"/>
                <a:ea typeface="Lato"/>
                <a:cs typeface="Lato"/>
                <a:sym typeface="Lato"/>
              </a:rPr>
              <a:t>ntroduction to the Cloud</a:t>
            </a:r>
            <a:endParaRPr sz="1750">
              <a:solidFill>
                <a:srgbClr val="4A86E8"/>
              </a:solidFill>
              <a:latin typeface="Lato"/>
              <a:ea typeface="Lato"/>
              <a:cs typeface="Lato"/>
              <a:sym typeface="Lato"/>
            </a:endParaRPr>
          </a:p>
          <a:p>
            <a:pPr indent="-339725" lvl="0" marL="457200" rtl="0" algn="l">
              <a:spcBef>
                <a:spcPts val="0"/>
              </a:spcBef>
              <a:spcAft>
                <a:spcPts val="0"/>
              </a:spcAft>
              <a:buClr>
                <a:srgbClr val="4A86E8"/>
              </a:buClr>
              <a:buSzPts val="1750"/>
              <a:buFont typeface="Lato"/>
              <a:buAutoNum type="arabicPeriod"/>
            </a:pPr>
            <a:r>
              <a:rPr lang="en-GB" sz="1750">
                <a:solidFill>
                  <a:srgbClr val="4A86E8"/>
                </a:solidFill>
                <a:latin typeface="Lato"/>
                <a:ea typeface="Lato"/>
                <a:cs typeface="Lato"/>
                <a:sym typeface="Lato"/>
              </a:rPr>
              <a:t>Security Management in AWS (30 mins Hands-on)</a:t>
            </a:r>
            <a:endParaRPr sz="1750">
              <a:solidFill>
                <a:srgbClr val="4A86E8"/>
              </a:solidFill>
              <a:latin typeface="Lato"/>
              <a:ea typeface="Lato"/>
              <a:cs typeface="Lato"/>
              <a:sym typeface="Lato"/>
            </a:endParaRPr>
          </a:p>
          <a:p>
            <a:pPr indent="-339725" lvl="0" marL="457200" rtl="0" algn="l">
              <a:spcBef>
                <a:spcPts val="0"/>
              </a:spcBef>
              <a:spcAft>
                <a:spcPts val="0"/>
              </a:spcAft>
              <a:buClr>
                <a:srgbClr val="4A86E8"/>
              </a:buClr>
              <a:buSzPts val="1750"/>
              <a:buFont typeface="Lato"/>
              <a:buAutoNum type="arabicPeriod"/>
            </a:pPr>
            <a:r>
              <a:rPr lang="en-GB" sz="1750">
                <a:solidFill>
                  <a:srgbClr val="4A86E8"/>
                </a:solidFill>
                <a:latin typeface="Lato"/>
                <a:ea typeface="Lato"/>
                <a:cs typeface="Lato"/>
                <a:sym typeface="Lato"/>
              </a:rPr>
              <a:t>What are Cloud Providers and Discussion more on AWS</a:t>
            </a:r>
            <a:endParaRPr sz="1750">
              <a:solidFill>
                <a:srgbClr val="4A86E8"/>
              </a:solidFill>
              <a:latin typeface="Lato"/>
              <a:ea typeface="Lato"/>
              <a:cs typeface="Lato"/>
              <a:sym typeface="Lato"/>
            </a:endParaRPr>
          </a:p>
          <a:p>
            <a:pPr indent="-339725" lvl="0" marL="457200" rtl="0" algn="l">
              <a:spcBef>
                <a:spcPts val="0"/>
              </a:spcBef>
              <a:spcAft>
                <a:spcPts val="0"/>
              </a:spcAft>
              <a:buClr>
                <a:srgbClr val="4A86E8"/>
              </a:buClr>
              <a:buSzPts val="1750"/>
              <a:buFont typeface="Lato"/>
              <a:buAutoNum type="arabicPeriod"/>
            </a:pPr>
            <a:r>
              <a:rPr lang="en-GB" sz="1750">
                <a:solidFill>
                  <a:srgbClr val="4A86E8"/>
                </a:solidFill>
                <a:latin typeface="Lato"/>
                <a:ea typeface="Lato"/>
                <a:cs typeface="Lato"/>
                <a:sym typeface="Lato"/>
              </a:rPr>
              <a:t>Comparison between AWS, Azure and GCP</a:t>
            </a:r>
            <a:endParaRPr sz="1750">
              <a:solidFill>
                <a:srgbClr val="4A86E8"/>
              </a:solidFill>
              <a:latin typeface="Lato"/>
              <a:ea typeface="Lato"/>
              <a:cs typeface="Lato"/>
              <a:sym typeface="Lato"/>
            </a:endParaRPr>
          </a:p>
          <a:p>
            <a:pPr indent="-339725" lvl="0" marL="457200" rtl="0" algn="l">
              <a:spcBef>
                <a:spcPts val="0"/>
              </a:spcBef>
              <a:spcAft>
                <a:spcPts val="0"/>
              </a:spcAft>
              <a:buClr>
                <a:srgbClr val="4A86E8"/>
              </a:buClr>
              <a:buSzPts val="1750"/>
              <a:buFont typeface="Lato"/>
              <a:buAutoNum type="arabicPeriod"/>
            </a:pPr>
            <a:r>
              <a:rPr lang="en-GB" sz="1750">
                <a:solidFill>
                  <a:srgbClr val="4A86E8"/>
                </a:solidFill>
                <a:latin typeface="Lato"/>
                <a:ea typeface="Lato"/>
                <a:cs typeface="Lato"/>
                <a:sym typeface="Lato"/>
              </a:rPr>
              <a:t>Talking about Providers AWS, Azure and GCP</a:t>
            </a:r>
            <a:endParaRPr sz="1750">
              <a:solidFill>
                <a:srgbClr val="4A86E8"/>
              </a:solidFill>
              <a:latin typeface="Lato"/>
              <a:ea typeface="Lato"/>
              <a:cs typeface="Lato"/>
              <a:sym typeface="Lato"/>
            </a:endParaRPr>
          </a:p>
          <a:p>
            <a:pPr indent="-339725" lvl="0" marL="457200" rtl="0" algn="l">
              <a:spcBef>
                <a:spcPts val="0"/>
              </a:spcBef>
              <a:spcAft>
                <a:spcPts val="0"/>
              </a:spcAft>
              <a:buClr>
                <a:srgbClr val="4A86E8"/>
              </a:buClr>
              <a:buSzPts val="1750"/>
              <a:buFont typeface="Lato"/>
              <a:buAutoNum type="arabicPeriod"/>
            </a:pPr>
            <a:r>
              <a:rPr lang="en-GB" sz="1750">
                <a:solidFill>
                  <a:srgbClr val="4A86E8"/>
                </a:solidFill>
                <a:latin typeface="Lato"/>
                <a:ea typeface="Lato"/>
                <a:cs typeface="Lato"/>
                <a:sym typeface="Lato"/>
              </a:rPr>
              <a:t>Types of Cloud - Public, Private and Hybrid</a:t>
            </a:r>
            <a:endParaRPr sz="1750">
              <a:solidFill>
                <a:srgbClr val="4A86E8"/>
              </a:solidFill>
              <a:latin typeface="Lato"/>
              <a:ea typeface="Lato"/>
              <a:cs typeface="Lato"/>
              <a:sym typeface="Lato"/>
            </a:endParaRPr>
          </a:p>
          <a:p>
            <a:pPr indent="-339725" lvl="0" marL="457200" rtl="0" algn="l">
              <a:spcBef>
                <a:spcPts val="0"/>
              </a:spcBef>
              <a:spcAft>
                <a:spcPts val="0"/>
              </a:spcAft>
              <a:buClr>
                <a:srgbClr val="4A86E8"/>
              </a:buClr>
              <a:buSzPts val="1750"/>
              <a:buFont typeface="Lato"/>
              <a:buAutoNum type="arabicPeriod"/>
            </a:pPr>
            <a:r>
              <a:rPr lang="en-GB" sz="1750">
                <a:solidFill>
                  <a:srgbClr val="4A86E8"/>
                </a:solidFill>
                <a:latin typeface="Lato"/>
                <a:ea typeface="Lato"/>
                <a:cs typeface="Lato"/>
                <a:sym typeface="Lato"/>
              </a:rPr>
              <a:t>Load Balancing and Route S3 on AWS (30 mins Hands-on)</a:t>
            </a:r>
            <a:endParaRPr sz="1750">
              <a:solidFill>
                <a:srgbClr val="4A86E8"/>
              </a:solidFill>
              <a:latin typeface="Lato"/>
              <a:ea typeface="Lato"/>
              <a:cs typeface="Lato"/>
              <a:sym typeface="Lato"/>
            </a:endParaRPr>
          </a:p>
          <a:p>
            <a:pPr indent="-339725" lvl="0" marL="457200" rtl="0" algn="l">
              <a:spcBef>
                <a:spcPts val="0"/>
              </a:spcBef>
              <a:spcAft>
                <a:spcPts val="0"/>
              </a:spcAft>
              <a:buClr>
                <a:srgbClr val="4A86E8"/>
              </a:buClr>
              <a:buSzPts val="1750"/>
              <a:buFont typeface="Lato"/>
              <a:buAutoNum type="arabicPeriod"/>
            </a:pPr>
            <a:r>
              <a:rPr lang="en-GB" sz="1750">
                <a:solidFill>
                  <a:srgbClr val="4A86E8"/>
                </a:solidFill>
                <a:latin typeface="Lato"/>
                <a:ea typeface="Lato"/>
                <a:cs typeface="Lato"/>
                <a:sym typeface="Lato"/>
              </a:rPr>
              <a:t>Management Console</a:t>
            </a:r>
            <a:endParaRPr sz="1750">
              <a:solidFill>
                <a:srgbClr val="4A86E8"/>
              </a:solidFill>
              <a:latin typeface="Lato"/>
              <a:ea typeface="Lato"/>
              <a:cs typeface="Lato"/>
              <a:sym typeface="Lato"/>
            </a:endParaRPr>
          </a:p>
          <a:p>
            <a:pPr indent="-339725" lvl="0" marL="457200" rtl="0" algn="l">
              <a:spcBef>
                <a:spcPts val="0"/>
              </a:spcBef>
              <a:spcAft>
                <a:spcPts val="0"/>
              </a:spcAft>
              <a:buClr>
                <a:srgbClr val="4A86E8"/>
              </a:buClr>
              <a:buSzPts val="1750"/>
              <a:buFont typeface="Lato"/>
              <a:buAutoNum type="arabicPeriod"/>
            </a:pPr>
            <a:r>
              <a:rPr lang="en-GB" sz="1750">
                <a:solidFill>
                  <a:srgbClr val="4A86E8"/>
                </a:solidFill>
                <a:latin typeface="Lato"/>
                <a:ea typeface="Lato"/>
                <a:cs typeface="Lato"/>
                <a:sym typeface="Lato"/>
              </a:rPr>
              <a:t>Access Management</a:t>
            </a:r>
            <a:endParaRPr sz="2400">
              <a:solidFill>
                <a:srgbClr val="4A86E8"/>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2"/>
          <p:cNvSpPr txBox="1"/>
          <p:nvPr>
            <p:ph idx="1" type="body"/>
          </p:nvPr>
        </p:nvSpPr>
        <p:spPr>
          <a:xfrm>
            <a:off x="136825" y="426000"/>
            <a:ext cx="8695500" cy="41430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Clr>
                <a:schemeClr val="dk1"/>
              </a:buClr>
              <a:buSzPct val="61111"/>
              <a:buFont typeface="Arial"/>
              <a:buNone/>
            </a:pPr>
            <a:r>
              <a:rPr lang="en-GB">
                <a:solidFill>
                  <a:schemeClr val="accent1"/>
                </a:solidFill>
              </a:rPr>
              <a:t>IAM Users</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We can utilize IAM users to access the AWS Console and their administrative permissions differ from those of the Root user and if we can keep track of their login information.</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Example</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With the aid of IAM users, we can accomplish our goal of giving a specific person access to every service available in the Amazon dashboard with only a limited set of permissions, such as read-only access. Let’s say user-1 is a user that I want to have read-only access to the EC2 instance and no additional permissions, such as create, delete, or update. By creating an IAM user and attaching user-1 to that IAM user, we may allow the user access to the EC2 instance with the required permissions.</a:t>
            </a:r>
            <a:endParaRPr>
              <a:solidFill>
                <a:schemeClr val="accent1"/>
              </a:solidFill>
            </a:endParaRPr>
          </a:p>
          <a:p>
            <a:pPr indent="0" lvl="0" marL="0" rtl="0" algn="l">
              <a:spcBef>
                <a:spcPts val="1200"/>
              </a:spcBef>
              <a:spcAft>
                <a:spcPts val="0"/>
              </a:spcAft>
              <a:buClr>
                <a:schemeClr val="dk1"/>
              </a:buClr>
              <a:buSzPct val="61111"/>
              <a:buFont typeface="Arial"/>
              <a:buNone/>
            </a:pPr>
            <a:r>
              <a:t/>
            </a:r>
            <a:endParaRPr>
              <a:solidFill>
                <a:schemeClr val="accent1"/>
              </a:solidFill>
            </a:endParaRPr>
          </a:p>
          <a:p>
            <a:pPr indent="0" lvl="0" marL="0" rtl="0" algn="l">
              <a:spcBef>
                <a:spcPts val="1200"/>
              </a:spcBef>
              <a:spcAft>
                <a:spcPts val="1200"/>
              </a:spcAft>
              <a:buNone/>
            </a:pPr>
            <a:r>
              <a:t/>
            </a:r>
            <a:endParaRPr>
              <a:solidFill>
                <a:schemeClr val="accen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3"/>
          <p:cNvSpPr txBox="1"/>
          <p:nvPr>
            <p:ph idx="1" type="body"/>
          </p:nvPr>
        </p:nvSpPr>
        <p:spPr>
          <a:xfrm>
            <a:off x="149250" y="239650"/>
            <a:ext cx="8683200" cy="4329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Clr>
                <a:schemeClr val="dk1"/>
              </a:buClr>
              <a:buSzPct val="61111"/>
              <a:buFont typeface="Arial"/>
              <a:buNone/>
            </a:pPr>
            <a:r>
              <a:rPr lang="en-GB">
                <a:solidFill>
                  <a:schemeClr val="accent1"/>
                </a:solidFill>
              </a:rPr>
              <a:t>IAM Groups</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A group is a collection of users, and a single person can be a member of several groups. With the aid of groups, we can manage permissions for many users quickly and efficiently.</a:t>
            </a:r>
            <a:endParaRPr>
              <a:solidFill>
                <a:schemeClr val="accent1"/>
              </a:solidFill>
            </a:endParaRPr>
          </a:p>
          <a:p>
            <a:pPr indent="0" lvl="0" marL="0" rtl="0" algn="l">
              <a:spcBef>
                <a:spcPts val="1200"/>
              </a:spcBef>
              <a:spcAft>
                <a:spcPts val="0"/>
              </a:spcAft>
              <a:buClr>
                <a:schemeClr val="dk1"/>
              </a:buClr>
              <a:buSzPct val="61111"/>
              <a:buFont typeface="Arial"/>
              <a:buNone/>
            </a:pPr>
            <a:r>
              <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Example</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Consider two users named user-1 and user-2. If we want to grant user-1 specific permissions, such as the ability to delete, create, and update the auto-calling group only, and if we want to grant user-2 all the necessary permissions to maintain the auto-scaling group as well as the ability to maintain EC2, we can create groups and add this user to them. If a new user is added, we can add that user to the required group with the necessary permissions.</a:t>
            </a:r>
            <a:endParaRPr>
              <a:solidFill>
                <a:schemeClr val="accent1"/>
              </a:solidFill>
            </a:endParaRPr>
          </a:p>
          <a:p>
            <a:pPr indent="0" lvl="0" marL="0" rtl="0" algn="l">
              <a:spcBef>
                <a:spcPts val="1200"/>
              </a:spcBef>
              <a:spcAft>
                <a:spcPts val="0"/>
              </a:spcAft>
              <a:buClr>
                <a:schemeClr val="dk1"/>
              </a:buClr>
              <a:buSzPct val="61111"/>
              <a:buFont typeface="Arial"/>
              <a:buNone/>
            </a:pPr>
            <a:r>
              <a:t/>
            </a:r>
            <a:endParaRPr>
              <a:solidFill>
                <a:schemeClr val="accent1"/>
              </a:solidFill>
            </a:endParaRPr>
          </a:p>
          <a:p>
            <a:pPr indent="0" lvl="0" marL="0" rtl="0" algn="l">
              <a:spcBef>
                <a:spcPts val="1200"/>
              </a:spcBef>
              <a:spcAft>
                <a:spcPts val="1200"/>
              </a:spcAft>
              <a:buNone/>
            </a:pPr>
            <a:r>
              <a:t/>
            </a:r>
            <a:endParaRPr>
              <a:solidFill>
                <a:schemeClr val="accen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4"/>
          <p:cNvSpPr txBox="1"/>
          <p:nvPr>
            <p:ph idx="1" type="body"/>
          </p:nvPr>
        </p:nvSpPr>
        <p:spPr>
          <a:xfrm>
            <a:off x="161675" y="127825"/>
            <a:ext cx="8670600" cy="44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a:solidFill>
                  <a:schemeClr val="accent1"/>
                </a:solidFill>
              </a:rPr>
              <a:t>IAM Roles</a:t>
            </a:r>
            <a:endParaRPr>
              <a:solidFill>
                <a:schemeClr val="accent1"/>
              </a:solidFill>
            </a:endParaRPr>
          </a:p>
          <a:p>
            <a:pPr indent="0" lvl="0" marL="0" rtl="0" algn="l">
              <a:spcBef>
                <a:spcPts val="1200"/>
              </a:spcBef>
              <a:spcAft>
                <a:spcPts val="0"/>
              </a:spcAft>
              <a:buNone/>
            </a:pPr>
            <a:r>
              <a:rPr lang="en-GB">
                <a:solidFill>
                  <a:schemeClr val="accent1"/>
                </a:solidFill>
              </a:rPr>
              <a:t>While policies cannot be directly given to any of the services accessible through the Amazon dashboard, IAM roles are similar to IAM users in that they may be assumed by anybody who requires them. </a:t>
            </a:r>
            <a:endParaRPr>
              <a:solidFill>
                <a:schemeClr val="accent1"/>
              </a:solidFill>
            </a:endParaRPr>
          </a:p>
          <a:p>
            <a:pPr indent="0" lvl="0" marL="0" rtl="0" algn="l">
              <a:spcBef>
                <a:spcPts val="1200"/>
              </a:spcBef>
              <a:spcAft>
                <a:spcPts val="0"/>
              </a:spcAft>
              <a:buClr>
                <a:schemeClr val="dk1"/>
              </a:buClr>
              <a:buSzPts val="1100"/>
              <a:buFont typeface="Arial"/>
              <a:buNone/>
            </a:pPr>
            <a:r>
              <a:rPr lang="en-GB">
                <a:solidFill>
                  <a:schemeClr val="accent1"/>
                </a:solidFill>
              </a:rPr>
              <a:t>By using roles, we can provide AWS Services access rights to other AWS Services.</a:t>
            </a:r>
            <a:endParaRPr>
              <a:solidFill>
                <a:schemeClr val="accent1"/>
              </a:solidFill>
            </a:endParaRPr>
          </a:p>
          <a:p>
            <a:pPr indent="0" lvl="0" marL="0" rtl="0" algn="l">
              <a:spcBef>
                <a:spcPts val="1200"/>
              </a:spcBef>
              <a:spcAft>
                <a:spcPts val="0"/>
              </a:spcAft>
              <a:buClr>
                <a:schemeClr val="dk1"/>
              </a:buClr>
              <a:buSzPts val="1100"/>
              <a:buFont typeface="Arial"/>
              <a:buNone/>
            </a:pPr>
            <a:r>
              <a:rPr lang="en-GB">
                <a:solidFill>
                  <a:schemeClr val="accent1"/>
                </a:solidFill>
              </a:rPr>
              <a:t>Example</a:t>
            </a:r>
            <a:endParaRPr>
              <a:solidFill>
                <a:schemeClr val="accent1"/>
              </a:solidFill>
            </a:endParaRPr>
          </a:p>
          <a:p>
            <a:pPr indent="0" lvl="0" marL="0" rtl="0" algn="l">
              <a:spcBef>
                <a:spcPts val="1200"/>
              </a:spcBef>
              <a:spcAft>
                <a:spcPts val="0"/>
              </a:spcAft>
              <a:buClr>
                <a:schemeClr val="dk1"/>
              </a:buClr>
              <a:buSzPts val="1100"/>
              <a:buFont typeface="Arial"/>
              <a:buNone/>
            </a:pPr>
            <a:r>
              <a:rPr lang="en-GB">
                <a:solidFill>
                  <a:schemeClr val="accent1"/>
                </a:solidFill>
              </a:rPr>
              <a:t>Consider Amazon EKS. In order to maintain an autoscaling group, AWS eks needs access to EC2 instances. Since we can’t attach policies directly to the eks in this situation, we must build a role and then attach the necessary policies to that specific role and attach that particular role to EKS.</a:t>
            </a:r>
            <a:endParaRPr>
              <a:solidFill>
                <a:schemeClr val="accent1"/>
              </a:solidFill>
            </a:endParaRPr>
          </a:p>
          <a:p>
            <a:pPr indent="0" lvl="0" marL="0" rtl="0" algn="l">
              <a:spcBef>
                <a:spcPts val="1200"/>
              </a:spcBef>
              <a:spcAft>
                <a:spcPts val="1200"/>
              </a:spcAft>
              <a:buNone/>
            </a:pPr>
            <a:r>
              <a:t/>
            </a:r>
            <a:endParaRPr>
              <a:solidFill>
                <a:schemeClr val="accen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5"/>
          <p:cNvSpPr txBox="1"/>
          <p:nvPr>
            <p:ph idx="1" type="body"/>
          </p:nvPr>
        </p:nvSpPr>
        <p:spPr>
          <a:xfrm>
            <a:off x="87150" y="115400"/>
            <a:ext cx="8745000" cy="4857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a:solidFill>
                  <a:schemeClr val="accent1"/>
                </a:solidFill>
              </a:rPr>
              <a:t>                                                         IAM Policies </a:t>
            </a:r>
            <a:endParaRPr>
              <a:solidFill>
                <a:schemeClr val="accent1"/>
              </a:solidFill>
            </a:endParaRPr>
          </a:p>
          <a:p>
            <a:pPr indent="0" lvl="0" marL="0" rtl="0" algn="l">
              <a:spcBef>
                <a:spcPts val="1200"/>
              </a:spcBef>
              <a:spcAft>
                <a:spcPts val="0"/>
              </a:spcAft>
              <a:buNone/>
            </a:pPr>
            <a:r>
              <a:t/>
            </a:r>
            <a:endParaRPr>
              <a:solidFill>
                <a:schemeClr val="accent1"/>
              </a:solidFill>
            </a:endParaRPr>
          </a:p>
          <a:p>
            <a:pPr indent="0" lvl="0" marL="0" rtl="0" algn="l">
              <a:spcBef>
                <a:spcPts val="1200"/>
              </a:spcBef>
              <a:spcAft>
                <a:spcPts val="0"/>
              </a:spcAft>
              <a:buNone/>
            </a:pPr>
            <a:r>
              <a:rPr lang="en-GB">
                <a:solidFill>
                  <a:schemeClr val="accent1"/>
                </a:solidFill>
              </a:rPr>
              <a:t>IAM Policies can manage access for AWS by attaching them to the IAM Identities or resources IAM policies defines permissions of AWS identities and AWS resources when a user or any resource makes a request to AWS will validate these policies and confirms whether the request to be allowed or to be denied. </a:t>
            </a:r>
            <a:endParaRPr>
              <a:solidFill>
                <a:schemeClr val="accent1"/>
              </a:solidFill>
            </a:endParaRPr>
          </a:p>
          <a:p>
            <a:pPr indent="0" lvl="0" marL="0" rtl="0" algn="l">
              <a:spcBef>
                <a:spcPts val="1200"/>
              </a:spcBef>
              <a:spcAft>
                <a:spcPts val="0"/>
              </a:spcAft>
              <a:buClr>
                <a:schemeClr val="dk1"/>
              </a:buClr>
              <a:buSzPts val="1100"/>
              <a:buFont typeface="Arial"/>
              <a:buNone/>
            </a:pPr>
            <a:r>
              <a:rPr lang="en-GB">
                <a:solidFill>
                  <a:schemeClr val="accent1"/>
                </a:solidFill>
              </a:rPr>
              <a:t>AWS policies are stored in the form of Jason format the number of policies to be attached to particular IAM identities depends upon no.of permissions required for one IAM identity. IAM identity can have multiple policies attached to them.  </a:t>
            </a:r>
            <a:endParaRPr>
              <a:solidFill>
                <a:schemeClr val="accent1"/>
              </a:solidFill>
            </a:endParaRPr>
          </a:p>
          <a:p>
            <a:pPr indent="0" lvl="0" marL="0" rtl="0" algn="l">
              <a:spcBef>
                <a:spcPts val="1200"/>
              </a:spcBef>
              <a:spcAft>
                <a:spcPts val="1200"/>
              </a:spcAft>
              <a:buNone/>
            </a:pPr>
            <a:r>
              <a:t/>
            </a:r>
            <a:endParaRPr>
              <a:solidFill>
                <a:schemeClr val="accen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6"/>
          <p:cNvSpPr txBox="1"/>
          <p:nvPr>
            <p:ph idx="1" type="body"/>
          </p:nvPr>
        </p:nvSpPr>
        <p:spPr>
          <a:xfrm>
            <a:off x="311700" y="463275"/>
            <a:ext cx="8520600" cy="43167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Clr>
                <a:schemeClr val="dk1"/>
              </a:buClr>
              <a:buSzPct val="61111"/>
              <a:buFont typeface="Arial"/>
              <a:buNone/>
            </a:pPr>
            <a:r>
              <a:rPr lang="en-GB">
                <a:solidFill>
                  <a:schemeClr val="accent1"/>
                </a:solidFill>
              </a:rPr>
              <a:t>IAM Features</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Shared Access to your Account: A team working on a project can easily share resources with the help of the shared access feature.</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Free of cost: IAM feature of the Aws account is free to use &amp; charges are added only when you access other Amazon web services using IAM users.</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Have Centralized control over your Aws account: Any new creation of users, groups, or any form of cancellation that takes place in the Aws account is controlled by you, and you have control over what &amp; how data can be accessed by the user.</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Grant permission to the user: As the root account holds administrative rights, the user will be granted permission to access certain services by IAM.</a:t>
            </a:r>
            <a:endParaRPr>
              <a:solidFill>
                <a:schemeClr val="accent1"/>
              </a:solidFill>
            </a:endParaRPr>
          </a:p>
          <a:p>
            <a:pPr indent="0" lvl="0" marL="0" rtl="0" algn="l">
              <a:spcBef>
                <a:spcPts val="1200"/>
              </a:spcBef>
              <a:spcAft>
                <a:spcPts val="0"/>
              </a:spcAft>
              <a:buClr>
                <a:schemeClr val="dk1"/>
              </a:buClr>
              <a:buSzPct val="61111"/>
              <a:buFont typeface="Arial"/>
              <a:buNone/>
            </a:pPr>
            <a:r>
              <a:rPr lang="en-GB">
                <a:solidFill>
                  <a:schemeClr val="accent1"/>
                </a:solidFill>
              </a:rPr>
              <a:t>Multifactor Authentication: Additional layer of security is implemented on your account by a third party, a six-digit number that you have to put along with your password when you log into your accounts.</a:t>
            </a:r>
            <a:endParaRPr>
              <a:solidFill>
                <a:schemeClr val="accent1"/>
              </a:solidFill>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nvSpPr>
        <p:spPr>
          <a:xfrm>
            <a:off x="4677375" y="2070025"/>
            <a:ext cx="4473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pic>
        <p:nvPicPr>
          <p:cNvPr id="66" name="Google Shape;66;p15"/>
          <p:cNvPicPr preferRelativeResize="0"/>
          <p:nvPr/>
        </p:nvPicPr>
        <p:blipFill>
          <a:blip r:embed="rId3">
            <a:alphaModFix/>
          </a:blip>
          <a:stretch>
            <a:fillRect/>
          </a:stretch>
        </p:blipFill>
        <p:spPr>
          <a:xfrm>
            <a:off x="0" y="0"/>
            <a:ext cx="9207301" cy="53467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pic>
        <p:nvPicPr>
          <p:cNvPr id="71" name="Google Shape;71;p16"/>
          <p:cNvPicPr preferRelativeResize="0"/>
          <p:nvPr/>
        </p:nvPicPr>
        <p:blipFill>
          <a:blip r:embed="rId3">
            <a:alphaModFix/>
          </a:blip>
          <a:stretch>
            <a:fillRect/>
          </a:stretch>
        </p:blipFill>
        <p:spPr>
          <a:xfrm>
            <a:off x="152400" y="152400"/>
            <a:ext cx="8730875"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7"/>
          <p:cNvPicPr preferRelativeResize="0"/>
          <p:nvPr/>
        </p:nvPicPr>
        <p:blipFill>
          <a:blip r:embed="rId3">
            <a:alphaModFix/>
          </a:blip>
          <a:stretch>
            <a:fillRect/>
          </a:stretch>
        </p:blipFill>
        <p:spPr>
          <a:xfrm>
            <a:off x="521975" y="0"/>
            <a:ext cx="8299177"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n-GB" sz="2083">
                <a:solidFill>
                  <a:srgbClr val="4A86E8"/>
                </a:solidFill>
                <a:latin typeface="Lato"/>
                <a:ea typeface="Lato"/>
                <a:cs typeface="Lato"/>
                <a:sym typeface="Lato"/>
              </a:rPr>
              <a:t>What are Cloud Providers and Discussion more on AWS</a:t>
            </a:r>
            <a:endParaRPr sz="3133"/>
          </a:p>
        </p:txBody>
      </p:sp>
      <p:sp>
        <p:nvSpPr>
          <p:cNvPr id="82" name="Google Shape;82;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55555"/>
              </a:lnSpc>
              <a:spcBef>
                <a:spcPts val="1800"/>
              </a:spcBef>
              <a:spcAft>
                <a:spcPts val="0"/>
              </a:spcAft>
              <a:buNone/>
            </a:pPr>
            <a:r>
              <a:rPr lang="en-GB" sz="1850">
                <a:solidFill>
                  <a:schemeClr val="accent1"/>
                </a:solidFill>
                <a:highlight>
                  <a:srgbClr val="FFFFFF"/>
                </a:highlight>
                <a:latin typeface="Roboto"/>
                <a:ea typeface="Roboto"/>
                <a:cs typeface="Roboto"/>
                <a:sym typeface="Roboto"/>
              </a:rPr>
              <a:t>A cloud service provider, or CSP, is an IT company that provides on-demand, scalable computing resources like computing power, data storage, or applications over the internet. </a:t>
            </a:r>
            <a:endParaRPr sz="1850">
              <a:solidFill>
                <a:schemeClr val="accent1"/>
              </a:solidFill>
              <a:highlight>
                <a:srgbClr val="FFFFFF"/>
              </a:highlight>
              <a:latin typeface="Roboto"/>
              <a:ea typeface="Roboto"/>
              <a:cs typeface="Roboto"/>
              <a:sym typeface="Roboto"/>
            </a:endParaRPr>
          </a:p>
          <a:p>
            <a:pPr indent="0" lvl="0" marL="0" rtl="0" algn="l">
              <a:lnSpc>
                <a:spcPct val="155555"/>
              </a:lnSpc>
              <a:spcBef>
                <a:spcPts val="1800"/>
              </a:spcBef>
              <a:spcAft>
                <a:spcPts val="0"/>
              </a:spcAft>
              <a:buClr>
                <a:schemeClr val="dk1"/>
              </a:buClr>
              <a:buSzPts val="1100"/>
              <a:buFont typeface="Arial"/>
              <a:buNone/>
            </a:pPr>
            <a:r>
              <a:rPr lang="en-GB" sz="1850">
                <a:solidFill>
                  <a:schemeClr val="accent1"/>
                </a:solidFill>
                <a:highlight>
                  <a:srgbClr val="FFFFFF"/>
                </a:highlight>
                <a:latin typeface="Roboto"/>
                <a:ea typeface="Roboto"/>
                <a:cs typeface="Roboto"/>
                <a:sym typeface="Roboto"/>
              </a:rPr>
              <a:t>Typically, cloud-based service models are defined as IaaS (infrastructure as a service), PaaS (platform as a service), or SaaS (software as a service).</a:t>
            </a:r>
            <a:endParaRPr sz="1850">
              <a:solidFill>
                <a:schemeClr val="accent1"/>
              </a:solidFill>
              <a:highlight>
                <a:srgbClr val="FFFFFF"/>
              </a:highlight>
              <a:latin typeface="Roboto"/>
              <a:ea typeface="Roboto"/>
              <a:cs typeface="Roboto"/>
              <a:sym typeface="Roboto"/>
            </a:endParaRPr>
          </a:p>
          <a:p>
            <a:pPr indent="0" lvl="0" marL="0" rtl="0" algn="l">
              <a:lnSpc>
                <a:spcPct val="155555"/>
              </a:lnSpc>
              <a:spcBef>
                <a:spcPts val="1800"/>
              </a:spcBef>
              <a:spcAft>
                <a:spcPts val="0"/>
              </a:spcAft>
              <a:buClr>
                <a:schemeClr val="dk1"/>
              </a:buClr>
              <a:buSzPts val="1100"/>
              <a:buFont typeface="Arial"/>
              <a:buNone/>
            </a:pPr>
            <a:r>
              <a:t/>
            </a:r>
            <a:endParaRPr sz="1850">
              <a:solidFill>
                <a:schemeClr val="accent1"/>
              </a:solidFill>
              <a:highlight>
                <a:srgbClr val="FFFFFF"/>
              </a:highlight>
              <a:latin typeface="Roboto"/>
              <a:ea typeface="Roboto"/>
              <a:cs typeface="Roboto"/>
              <a:sym typeface="Roboto"/>
            </a:endParaRPr>
          </a:p>
          <a:p>
            <a:pPr indent="0" lvl="0" marL="0" rtl="0" algn="l">
              <a:spcBef>
                <a:spcPts val="1800"/>
              </a:spcBef>
              <a:spcAft>
                <a:spcPts val="1200"/>
              </a:spcAft>
              <a:buNone/>
            </a:pPr>
            <a:r>
              <a:t/>
            </a:r>
            <a:endParaRPr sz="2300">
              <a:solidFill>
                <a:schemeClr val="accen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9"/>
          <p:cNvSpPr txBox="1"/>
          <p:nvPr>
            <p:ph idx="1" type="body"/>
          </p:nvPr>
        </p:nvSpPr>
        <p:spPr>
          <a:xfrm>
            <a:off x="311700" y="276925"/>
            <a:ext cx="8520600" cy="4292100"/>
          </a:xfrm>
          <a:prstGeom prst="rect">
            <a:avLst/>
          </a:prstGeom>
        </p:spPr>
        <p:txBody>
          <a:bodyPr anchorCtr="0" anchor="t" bIns="91425" lIns="91425" spcFirstLastPara="1" rIns="91425" wrap="square" tIns="91425">
            <a:normAutofit/>
          </a:bodyPr>
          <a:lstStyle/>
          <a:p>
            <a:pPr indent="0" lvl="0" marL="0" rtl="0" algn="l">
              <a:lnSpc>
                <a:spcPct val="128571"/>
              </a:lnSpc>
              <a:spcBef>
                <a:spcPts val="0"/>
              </a:spcBef>
              <a:spcAft>
                <a:spcPts val="0"/>
              </a:spcAft>
              <a:buClr>
                <a:schemeClr val="dk1"/>
              </a:buClr>
              <a:buSzPts val="1100"/>
              <a:buFont typeface="Arial"/>
              <a:buNone/>
            </a:pPr>
            <a:r>
              <a:rPr lang="en-GB" sz="2500">
                <a:solidFill>
                  <a:schemeClr val="accent1"/>
                </a:solidFill>
                <a:highlight>
                  <a:srgbClr val="FFFFFF"/>
                </a:highlight>
                <a:latin typeface="Roboto"/>
                <a:ea typeface="Roboto"/>
                <a:cs typeface="Roboto"/>
                <a:sym typeface="Roboto"/>
              </a:rPr>
              <a:t>Cloud service provider definition</a:t>
            </a:r>
            <a:endParaRPr sz="2500">
              <a:solidFill>
                <a:schemeClr val="accent1"/>
              </a:solidFill>
              <a:highlight>
                <a:srgbClr val="FFFFFF"/>
              </a:highlight>
              <a:latin typeface="Roboto"/>
              <a:ea typeface="Roboto"/>
              <a:cs typeface="Roboto"/>
              <a:sym typeface="Roboto"/>
            </a:endParaRPr>
          </a:p>
          <a:p>
            <a:pPr indent="0" lvl="0" marL="342900" marR="342900" rtl="0" algn="l">
              <a:lnSpc>
                <a:spcPct val="140000"/>
              </a:lnSpc>
              <a:spcBef>
                <a:spcPts val="1800"/>
              </a:spcBef>
              <a:spcAft>
                <a:spcPts val="0"/>
              </a:spcAft>
              <a:buClr>
                <a:schemeClr val="dk1"/>
              </a:buClr>
              <a:buSzPts val="1100"/>
              <a:buFont typeface="Arial"/>
              <a:buNone/>
            </a:pPr>
            <a:r>
              <a:rPr lang="en-GB" sz="1900">
                <a:solidFill>
                  <a:schemeClr val="accent1"/>
                </a:solidFill>
                <a:highlight>
                  <a:srgbClr val="F8F9FA"/>
                </a:highlight>
                <a:latin typeface="Roboto"/>
                <a:ea typeface="Roboto"/>
                <a:cs typeface="Roboto"/>
                <a:sym typeface="Roboto"/>
              </a:rPr>
              <a:t>A CSP (cloud service provider) is a third-party company that provides scalable computing resources that businesses can access on demand over a network, including cloud-based compute, storage, platform, and application services.</a:t>
            </a:r>
            <a:endParaRPr sz="1900">
              <a:solidFill>
                <a:schemeClr val="accent1"/>
              </a:solidFill>
              <a:highlight>
                <a:srgbClr val="F8F9FA"/>
              </a:highlight>
              <a:latin typeface="Roboto"/>
              <a:ea typeface="Roboto"/>
              <a:cs typeface="Roboto"/>
              <a:sym typeface="Roboto"/>
            </a:endParaRPr>
          </a:p>
          <a:p>
            <a:pPr indent="0" lvl="0" marL="342900" marR="342900" rtl="0" algn="l">
              <a:lnSpc>
                <a:spcPct val="140000"/>
              </a:lnSpc>
              <a:spcBef>
                <a:spcPts val="0"/>
              </a:spcBef>
              <a:spcAft>
                <a:spcPts val="0"/>
              </a:spcAft>
              <a:buClr>
                <a:schemeClr val="dk1"/>
              </a:buClr>
              <a:buSzPts val="1100"/>
              <a:buFont typeface="Arial"/>
              <a:buNone/>
            </a:pPr>
            <a:r>
              <a:t/>
            </a:r>
            <a:endParaRPr sz="1900">
              <a:solidFill>
                <a:srgbClr val="202124"/>
              </a:solidFill>
              <a:highlight>
                <a:srgbClr val="F8F9FA"/>
              </a:highlight>
              <a:latin typeface="Roboto"/>
              <a:ea typeface="Roboto"/>
              <a:cs typeface="Roboto"/>
              <a:sym typeface="Roboto"/>
            </a:endParaRPr>
          </a:p>
          <a:p>
            <a:pPr indent="0" lvl="0" marL="0" rtl="0" algn="l">
              <a:spcBef>
                <a:spcPts val="0"/>
              </a:spcBef>
              <a:spcAft>
                <a:spcPts val="1200"/>
              </a:spcAft>
              <a:buNone/>
            </a:pPr>
            <a:r>
              <a:t/>
            </a:r>
            <a:endParaRPr sz="2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GB">
                <a:solidFill>
                  <a:schemeClr val="accent1"/>
                </a:solidFill>
              </a:rPr>
              <a:t>Types of cloud providers</a:t>
            </a:r>
            <a:endParaRPr>
              <a:solidFill>
                <a:schemeClr val="accent1"/>
              </a:solidFill>
            </a:endParaRPr>
          </a:p>
          <a:p>
            <a:pPr indent="0" lvl="0" marL="0" rtl="0" algn="l">
              <a:spcBef>
                <a:spcPts val="0"/>
              </a:spcBef>
              <a:spcAft>
                <a:spcPts val="0"/>
              </a:spcAft>
              <a:buClr>
                <a:schemeClr val="dk1"/>
              </a:buClr>
              <a:buSzPct val="39285"/>
              <a:buFont typeface="Arial"/>
              <a:buNone/>
            </a:pPr>
            <a:r>
              <a:t/>
            </a:r>
            <a:endParaRPr/>
          </a:p>
          <a:p>
            <a:pPr indent="0" lvl="0" marL="0" rtl="0" algn="l">
              <a:spcBef>
                <a:spcPts val="0"/>
              </a:spcBef>
              <a:spcAft>
                <a:spcPts val="0"/>
              </a:spcAft>
              <a:buNone/>
            </a:pPr>
            <a:r>
              <a:t/>
            </a:r>
            <a:endParaRPr/>
          </a:p>
        </p:txBody>
      </p:sp>
      <p:sp>
        <p:nvSpPr>
          <p:cNvPr id="93" name="Google Shape;93;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688"/>
              <a:buFont typeface="Arial"/>
              <a:buNone/>
            </a:pPr>
            <a:r>
              <a:rPr lang="en-GB" sz="1625">
                <a:solidFill>
                  <a:schemeClr val="accent1"/>
                </a:solidFill>
              </a:rPr>
              <a:t>CSPs offer a variety of services, but typically they fall under three types of cloud service providers:  </a:t>
            </a:r>
            <a:endParaRPr sz="1625">
              <a:solidFill>
                <a:schemeClr val="accent1"/>
              </a:solidFill>
            </a:endParaRPr>
          </a:p>
          <a:p>
            <a:pPr indent="0" lvl="0" marL="0" rtl="0" algn="l">
              <a:spcBef>
                <a:spcPts val="1200"/>
              </a:spcBef>
              <a:spcAft>
                <a:spcPts val="0"/>
              </a:spcAft>
              <a:buClr>
                <a:schemeClr val="dk1"/>
              </a:buClr>
              <a:buSzPts val="688"/>
              <a:buFont typeface="Arial"/>
              <a:buNone/>
            </a:pPr>
            <a:r>
              <a:rPr lang="en-GB" sz="1625">
                <a:solidFill>
                  <a:schemeClr val="accent1"/>
                </a:solidFill>
              </a:rPr>
              <a:t>IaaS providers</a:t>
            </a:r>
            <a:endParaRPr sz="1625">
              <a:solidFill>
                <a:schemeClr val="accent1"/>
              </a:solidFill>
            </a:endParaRPr>
          </a:p>
          <a:p>
            <a:pPr indent="0" lvl="0" marL="0" rtl="0" algn="l">
              <a:spcBef>
                <a:spcPts val="1200"/>
              </a:spcBef>
              <a:spcAft>
                <a:spcPts val="0"/>
              </a:spcAft>
              <a:buClr>
                <a:schemeClr val="dk1"/>
              </a:buClr>
              <a:buSzPts val="688"/>
              <a:buFont typeface="Arial"/>
              <a:buNone/>
            </a:pPr>
            <a:r>
              <a:rPr lang="en-GB" sz="1625">
                <a:solidFill>
                  <a:schemeClr val="accent1"/>
                </a:solidFill>
              </a:rPr>
              <a:t>IaaS solutions provide access to IT infrastructure components that you would normally have in your data center, eliminating the need to procure, configure, or manage your own. This includes resources like compute, networks, storage, data management, virtualization, and operating systems. While the IaaS model increases flexibility, lowers costs, and speeds up times to market, customers are still responsible for managing and maintaining their own applications and responding to issues. </a:t>
            </a:r>
            <a:endParaRPr sz="1625">
              <a:solidFill>
                <a:schemeClr val="accent1"/>
              </a:solidFill>
            </a:endParaRPr>
          </a:p>
          <a:p>
            <a:pPr indent="0" lvl="0" marL="0" rtl="0" algn="l">
              <a:spcBef>
                <a:spcPts val="1200"/>
              </a:spcBef>
              <a:spcAft>
                <a:spcPts val="0"/>
              </a:spcAft>
              <a:buClr>
                <a:schemeClr val="dk1"/>
              </a:buClr>
              <a:buSzPts val="688"/>
              <a:buFont typeface="Arial"/>
              <a:buNone/>
            </a:pPr>
            <a:r>
              <a:t/>
            </a:r>
            <a:endParaRPr sz="1625">
              <a:solidFill>
                <a:schemeClr val="accent1"/>
              </a:solidFill>
            </a:endParaRPr>
          </a:p>
          <a:p>
            <a:pPr indent="0" lvl="0" marL="0" rtl="0" algn="l">
              <a:spcBef>
                <a:spcPts val="1200"/>
              </a:spcBef>
              <a:spcAft>
                <a:spcPts val="0"/>
              </a:spcAft>
              <a:buClr>
                <a:schemeClr val="dk1"/>
              </a:buClr>
              <a:buSzPts val="688"/>
              <a:buFont typeface="Arial"/>
              <a:buNone/>
            </a:pPr>
            <a:r>
              <a:t/>
            </a:r>
            <a:endParaRPr sz="1625">
              <a:solidFill>
                <a:schemeClr val="accent1"/>
              </a:solidFill>
            </a:endParaRPr>
          </a:p>
          <a:p>
            <a:pPr indent="0" lvl="0" marL="0" rtl="0" algn="l">
              <a:spcBef>
                <a:spcPts val="1200"/>
              </a:spcBef>
              <a:spcAft>
                <a:spcPts val="1200"/>
              </a:spcAft>
              <a:buSzPts val="688"/>
              <a:buNone/>
            </a:pPr>
            <a:r>
              <a:t/>
            </a:r>
            <a:endParaRPr sz="1625">
              <a:solidFill>
                <a:schemeClr val="accen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a:solidFill>
                  <a:schemeClr val="accent1"/>
                </a:solidFill>
              </a:rPr>
              <a:t>PaaS providers</a:t>
            </a:r>
            <a:endParaRPr>
              <a:solidFill>
                <a:schemeClr val="accent1"/>
              </a:solidFill>
            </a:endParaRPr>
          </a:p>
          <a:p>
            <a:pPr indent="0" lvl="0" marL="0" rtl="0" algn="l">
              <a:spcBef>
                <a:spcPts val="1200"/>
              </a:spcBef>
              <a:spcAft>
                <a:spcPts val="1200"/>
              </a:spcAft>
              <a:buClr>
                <a:schemeClr val="dk1"/>
              </a:buClr>
              <a:buSzPts val="1100"/>
              <a:buFont typeface="Arial"/>
              <a:buNone/>
            </a:pPr>
            <a:r>
              <a:rPr lang="en-GB">
                <a:solidFill>
                  <a:schemeClr val="accent1"/>
                </a:solidFill>
              </a:rPr>
              <a:t>PaaS solutions build off IaaS, providing tools and services to create and deploy applications. PaaS incorporates operating systems, middleware, and runtime environments into the application stack and also manages any hardware or other assets related to the underlying infrastructure.</a:t>
            </a:r>
            <a:endParaRPr>
              <a:solidFill>
                <a:schemeClr val="accen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